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300700" cy="10299700"/>
  <p:notesSz cx="18300700" cy="102997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86" y="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72378" y="3996131"/>
            <a:ext cx="7755942" cy="1951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2378" y="3996131"/>
            <a:ext cx="7755942" cy="259558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080" algn="ctr">
              <a:lnSpc>
                <a:spcPct val="100400"/>
              </a:lnSpc>
              <a:spcBef>
                <a:spcPts val="80"/>
              </a:spcBef>
            </a:pPr>
            <a:r>
              <a:rPr lang="ru-RU" spc="-105" dirty="0"/>
              <a:t>Использование цветовых каналов для стеганографии в изображениях</a:t>
            </a:r>
            <a:endParaRPr spc="-10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53786"/>
            <a:ext cx="18288000" cy="106900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518909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25" dirty="0">
                <a:solidFill>
                  <a:srgbClr val="FFAB40"/>
                </a:solidFill>
              </a:rPr>
              <a:t>Творческий</a:t>
            </a:r>
            <a:r>
              <a:rPr sz="2450" spc="-130" dirty="0">
                <a:solidFill>
                  <a:srgbClr val="FFAB40"/>
                </a:solidFill>
              </a:rPr>
              <a:t> </a:t>
            </a:r>
            <a:r>
              <a:rPr sz="2450" spc="-25" dirty="0">
                <a:solidFill>
                  <a:srgbClr val="FFAB40"/>
                </a:solidFill>
              </a:rPr>
              <a:t>подход</a:t>
            </a:r>
            <a:r>
              <a:rPr sz="2450" spc="-125" dirty="0">
                <a:solidFill>
                  <a:srgbClr val="FFAB40"/>
                </a:solidFill>
              </a:rPr>
              <a:t> </a:t>
            </a:r>
            <a:r>
              <a:rPr sz="2450" spc="5" dirty="0">
                <a:solidFill>
                  <a:srgbClr val="FFAB40"/>
                </a:solidFill>
              </a:rPr>
              <a:t>к</a:t>
            </a:r>
            <a:r>
              <a:rPr sz="2450" spc="-125" dirty="0">
                <a:solidFill>
                  <a:srgbClr val="FFAB40"/>
                </a:solidFill>
              </a:rPr>
              <a:t> </a:t>
            </a:r>
            <a:r>
              <a:rPr sz="2450" spc="-40" dirty="0">
                <a:solidFill>
                  <a:srgbClr val="FFAB40"/>
                </a:solidFill>
              </a:rPr>
              <a:t>стеганографии</a:t>
            </a:r>
            <a:endParaRPr sz="2450"/>
          </a:p>
        </p:txBody>
      </p:sp>
      <p:sp>
        <p:nvSpPr>
          <p:cNvPr id="4" name="object 4"/>
          <p:cNvSpPr txBox="1"/>
          <p:nvPr/>
        </p:nvSpPr>
        <p:spPr>
          <a:xfrm>
            <a:off x="9130296" y="3423932"/>
            <a:ext cx="758190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100"/>
              </a:spcBef>
            </a:pP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Стеганография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 предлагает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Verdana"/>
                <a:cs typeface="Verdana"/>
              </a:rPr>
              <a:t>творческий</a:t>
            </a:r>
            <a:r>
              <a:rPr sz="1650" b="1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подход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передаче 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информации.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Использование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различных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5" dirty="0">
                <a:solidFill>
                  <a:srgbClr val="FFFFFF"/>
                </a:solidFill>
                <a:latin typeface="Verdana"/>
                <a:cs typeface="Verdana"/>
              </a:rPr>
              <a:t>цветовых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каналов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65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методов 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позволяет 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создавать </a:t>
            </a:r>
            <a:r>
              <a:rPr sz="1650" b="1" spc="-30" dirty="0">
                <a:solidFill>
                  <a:srgbClr val="FFFFFF"/>
                </a:solidFill>
                <a:latin typeface="Verdana"/>
                <a:cs typeface="Verdana"/>
              </a:rPr>
              <a:t>уникальные 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решения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для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защиты 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Verdana"/>
                <a:cs typeface="Verdana"/>
              </a:rPr>
              <a:t>данных.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Сочетание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искусства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технологий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открывает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новые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650" spc="11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650" spc="7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650" spc="-3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ля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b="1" spc="-2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1650" b="1" spc="-3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650" b="1" spc="-7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650" b="1" spc="-8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b="1" spc="-1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165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b="1" spc="15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1650" spc="-24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53788"/>
            <a:ext cx="18288000" cy="106138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42373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45" dirty="0">
                <a:solidFill>
                  <a:srgbClr val="FFAB40"/>
                </a:solidFill>
              </a:rPr>
              <a:t>Заключение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174947" y="1199489"/>
            <a:ext cx="5560060" cy="725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2099"/>
              </a:lnSpc>
              <a:spcBef>
                <a:spcPts val="85"/>
              </a:spcBef>
            </a:pPr>
            <a:r>
              <a:rPr sz="1500" spc="20" dirty="0">
                <a:solidFill>
                  <a:srgbClr val="FFFFFF"/>
                </a:solidFill>
                <a:latin typeface="Verdana"/>
                <a:cs typeface="Verdana"/>
              </a:rPr>
              <a:t>Стеганография</a:t>
            </a:r>
            <a:r>
              <a:rPr sz="15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5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изображениях</a:t>
            </a:r>
            <a:r>
              <a:rPr sz="15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—</a:t>
            </a:r>
            <a:r>
              <a:rPr sz="15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это</a:t>
            </a:r>
            <a:r>
              <a:rPr sz="15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b="1" spc="-35" dirty="0">
                <a:solidFill>
                  <a:srgbClr val="FFFFFF"/>
                </a:solidFill>
                <a:latin typeface="Verdana"/>
                <a:cs typeface="Verdana"/>
              </a:rPr>
              <a:t>увлекательная </a:t>
            </a:r>
            <a:r>
              <a:rPr sz="1500" b="1" spc="-5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Verdana"/>
                <a:cs typeface="Verdana"/>
              </a:rPr>
              <a:t>область, </a:t>
            </a:r>
            <a:r>
              <a:rPr sz="1500" spc="10" dirty="0">
                <a:solidFill>
                  <a:srgbClr val="FFFFFF"/>
                </a:solidFill>
                <a:latin typeface="Verdana"/>
                <a:cs typeface="Verdana"/>
              </a:rPr>
              <a:t>которая </a:t>
            </a:r>
            <a:r>
              <a:rPr sz="1500" spc="5" dirty="0">
                <a:solidFill>
                  <a:srgbClr val="FFFFFF"/>
                </a:solidFill>
                <a:latin typeface="Verdana"/>
                <a:cs typeface="Verdana"/>
              </a:rPr>
              <a:t>сочетает </a:t>
            </a:r>
            <a:r>
              <a:rPr sz="1500" spc="3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500" spc="50" dirty="0">
                <a:solidFill>
                  <a:srgbClr val="FFFFFF"/>
                </a:solidFill>
                <a:latin typeface="Verdana"/>
                <a:cs typeface="Verdana"/>
              </a:rPr>
              <a:t>себе 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искусство </a:t>
            </a:r>
            <a:r>
              <a:rPr sz="1500" spc="85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500" spc="-60" dirty="0">
                <a:solidFill>
                  <a:srgbClr val="FFFFFF"/>
                </a:solidFill>
                <a:latin typeface="Verdana"/>
                <a:cs typeface="Verdana"/>
              </a:rPr>
              <a:t>науку. </a:t>
            </a:r>
            <a:r>
              <a:rPr sz="15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Verdana"/>
                <a:cs typeface="Verdana"/>
              </a:rPr>
              <a:t>Понимание</a:t>
            </a:r>
            <a:r>
              <a:rPr sz="1500" spc="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Verdana"/>
                <a:cs typeface="Verdana"/>
              </a:rPr>
              <a:t>цветовых</a:t>
            </a:r>
            <a:r>
              <a:rPr sz="150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каналов</a:t>
            </a:r>
            <a:r>
              <a:rPr sz="1500" spc="85" dirty="0">
                <a:solidFill>
                  <a:srgbClr val="FFFFFF"/>
                </a:solidFill>
                <a:latin typeface="Verdana"/>
                <a:cs typeface="Verdana"/>
              </a:rPr>
              <a:t> и</a:t>
            </a:r>
            <a:r>
              <a:rPr sz="1500" spc="6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Verdana"/>
                <a:cs typeface="Verdana"/>
              </a:rPr>
              <a:t>методов</a:t>
            </a:r>
            <a:r>
              <a:rPr sz="150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скрытия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894814"/>
            <a:ext cx="4046220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57935" algn="l"/>
                <a:tab pos="2792095" algn="l"/>
              </a:tabLst>
            </a:pP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данных	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позволяет	</a:t>
            </a:r>
            <a:r>
              <a:rPr sz="1500" spc="10" dirty="0">
                <a:solidFill>
                  <a:srgbClr val="FFFFFF"/>
                </a:solidFill>
                <a:latin typeface="Verdana"/>
                <a:cs typeface="Verdana"/>
              </a:rPr>
              <a:t>эффективно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2132939"/>
            <a:ext cx="3999865" cy="487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  <a:tabLst>
                <a:tab pos="1474470" algn="l"/>
                <a:tab pos="1699260" algn="l"/>
                <a:tab pos="2070735" algn="l"/>
                <a:tab pos="2571115" algn="l"/>
                <a:tab pos="3031490" algn="l"/>
                <a:tab pos="3636010" algn="l"/>
                <a:tab pos="3853179" algn="l"/>
              </a:tabLst>
            </a:pP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информацию.		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Надеемся,	</a:t>
            </a:r>
            <a:r>
              <a:rPr sz="1500" spc="-5" dirty="0">
                <a:solidFill>
                  <a:srgbClr val="FFFFFF"/>
                </a:solidFill>
                <a:latin typeface="Verdana"/>
                <a:cs typeface="Verdana"/>
              </a:rPr>
              <a:t>что	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эта </a:t>
            </a:r>
            <a:r>
              <a:rPr sz="1500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5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500" spc="-9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1500" spc="6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5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500" spc="8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500" spc="-1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500" spc="6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500" spc="-1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50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b="1" spc="-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1500" b="1" spc="-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1500" b="1" spc="-4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1500" b="1" spc="-15" dirty="0">
                <a:solidFill>
                  <a:srgbClr val="FFFFFF"/>
                </a:solidFill>
                <a:latin typeface="Verdana"/>
                <a:cs typeface="Verdana"/>
              </a:rPr>
              <a:t>ен</a:t>
            </a:r>
            <a:r>
              <a:rPr sz="150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b="1" spc="-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500" b="1" dirty="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sz="1500" spc="8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87665" y="1894814"/>
            <a:ext cx="1346835" cy="725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98450" algn="just">
              <a:lnSpc>
                <a:spcPct val="102099"/>
              </a:lnSpc>
              <a:spcBef>
                <a:spcPts val="85"/>
              </a:spcBef>
            </a:pPr>
            <a:r>
              <a:rPr sz="1500" spc="2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spc="75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1500" spc="8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spc="75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spc="-3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ь  </a:t>
            </a:r>
            <a:r>
              <a:rPr sz="1500" spc="6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1500" spc="10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500" spc="20" dirty="0">
                <a:solidFill>
                  <a:srgbClr val="FFFFFF"/>
                </a:solidFill>
                <a:latin typeface="Verdana"/>
                <a:cs typeface="Verdana"/>
              </a:rPr>
              <a:t>ез</a:t>
            </a:r>
            <a:r>
              <a:rPr sz="15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500" spc="6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500" spc="-3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500" spc="7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1500" spc="8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я  </a:t>
            </a:r>
            <a:r>
              <a:rPr sz="1500" spc="75" dirty="0">
                <a:solidFill>
                  <a:srgbClr val="FFFFFF"/>
                </a:solidFill>
                <a:latin typeface="Verdana"/>
                <a:cs typeface="Verdana"/>
              </a:rPr>
              <a:t>применение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4941" y="2599664"/>
            <a:ext cx="1594485" cy="25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5" dirty="0">
                <a:solidFill>
                  <a:srgbClr val="FFFFFF"/>
                </a:solidFill>
                <a:latin typeface="Verdana"/>
                <a:cs typeface="Verdana"/>
              </a:rPr>
              <a:t>стеганографии.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61362"/>
            <a:ext cx="18751550" cy="107214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290185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-65" dirty="0">
                <a:solidFill>
                  <a:srgbClr val="FFAB40"/>
                </a:solidFill>
              </a:rPr>
              <a:t>Введение </a:t>
            </a:r>
            <a:r>
              <a:rPr sz="4800" spc="-245" dirty="0">
                <a:solidFill>
                  <a:srgbClr val="FFAB40"/>
                </a:solidFill>
              </a:rPr>
              <a:t>в </a:t>
            </a:r>
            <a:r>
              <a:rPr sz="4800" spc="-240" dirty="0">
                <a:solidFill>
                  <a:srgbClr val="FFAB40"/>
                </a:solidFill>
              </a:rPr>
              <a:t> </a:t>
            </a:r>
            <a:r>
              <a:rPr sz="4800" spc="35" dirty="0">
                <a:solidFill>
                  <a:srgbClr val="FFAB40"/>
                </a:solidFill>
              </a:rPr>
              <a:t>с</a:t>
            </a:r>
            <a:r>
              <a:rPr sz="4800" spc="5" dirty="0">
                <a:solidFill>
                  <a:srgbClr val="FFAB40"/>
                </a:solidFill>
              </a:rPr>
              <a:t>т</a:t>
            </a:r>
            <a:r>
              <a:rPr sz="4800" spc="-80" dirty="0">
                <a:solidFill>
                  <a:srgbClr val="FFAB40"/>
                </a:solidFill>
              </a:rPr>
              <a:t>е</a:t>
            </a:r>
            <a:r>
              <a:rPr sz="4800" spc="-20" dirty="0">
                <a:solidFill>
                  <a:srgbClr val="FFAB40"/>
                </a:solidFill>
              </a:rPr>
              <a:t>г</a:t>
            </a:r>
            <a:r>
              <a:rPr sz="4800" spc="-275" dirty="0">
                <a:solidFill>
                  <a:srgbClr val="FFAB40"/>
                </a:solidFill>
              </a:rPr>
              <a:t>а</a:t>
            </a:r>
            <a:r>
              <a:rPr sz="4800" spc="-90" dirty="0">
                <a:solidFill>
                  <a:srgbClr val="FFAB40"/>
                </a:solidFill>
              </a:rPr>
              <a:t>н</a:t>
            </a:r>
            <a:r>
              <a:rPr sz="4800" spc="-125" dirty="0">
                <a:solidFill>
                  <a:srgbClr val="FFAB40"/>
                </a:solidFill>
              </a:rPr>
              <a:t>о</a:t>
            </a:r>
            <a:r>
              <a:rPr sz="4800" spc="-20" dirty="0">
                <a:solidFill>
                  <a:srgbClr val="FFAB40"/>
                </a:solidFill>
              </a:rPr>
              <a:t>г</a:t>
            </a:r>
            <a:r>
              <a:rPr sz="4800" spc="-65" dirty="0">
                <a:solidFill>
                  <a:srgbClr val="FFAB40"/>
                </a:solidFill>
              </a:rPr>
              <a:t>р</a:t>
            </a:r>
            <a:r>
              <a:rPr sz="4800" spc="-275" dirty="0">
                <a:solidFill>
                  <a:srgbClr val="FFAB40"/>
                </a:solidFill>
              </a:rPr>
              <a:t>а</a:t>
            </a:r>
            <a:r>
              <a:rPr sz="4800" spc="-445" dirty="0">
                <a:solidFill>
                  <a:srgbClr val="FFAB40"/>
                </a:solidFill>
              </a:rPr>
              <a:t>ф</a:t>
            </a:r>
            <a:r>
              <a:rPr sz="4800" spc="-10" dirty="0">
                <a:solidFill>
                  <a:srgbClr val="FFAB40"/>
                </a:solidFill>
              </a:rPr>
              <a:t>и</a:t>
            </a:r>
            <a:r>
              <a:rPr sz="4800" spc="-365" dirty="0">
                <a:solidFill>
                  <a:srgbClr val="FFAB40"/>
                </a:solidFill>
              </a:rPr>
              <a:t>ю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4974" y="3250120"/>
            <a:ext cx="6398895" cy="2704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Стеганография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— 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это </a:t>
            </a:r>
            <a:r>
              <a:rPr sz="2200" b="1" spc="-30" dirty="0">
                <a:solidFill>
                  <a:srgbClr val="FFFFFF"/>
                </a:solidFill>
                <a:latin typeface="Verdana"/>
                <a:cs typeface="Verdana"/>
              </a:rPr>
              <a:t>искусство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скрытия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4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b="1" spc="-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150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2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10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b="1" spc="-10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а 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е  с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оо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вл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В 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ле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204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b="1" spc="-1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b="1" spc="-7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b="1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b="1" spc="-1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b="1" spc="-114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b="1" spc="-25" dirty="0">
                <a:solidFill>
                  <a:srgbClr val="FFFFFF"/>
                </a:solidFill>
                <a:latin typeface="Verdana"/>
                <a:cs typeface="Verdana"/>
              </a:rPr>
              <a:t>е  </a:t>
            </a:r>
            <a:r>
              <a:rPr sz="2200" b="1" spc="-3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7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b="1" spc="-11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ии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200" dirty="0">
              <a:latin typeface="Verdana"/>
              <a:cs typeface="Verdana"/>
            </a:endParaRPr>
          </a:p>
          <a:p>
            <a:pPr marL="12700" marR="359410">
              <a:lnSpc>
                <a:spcPts val="2630"/>
              </a:lnSpc>
              <a:spcBef>
                <a:spcPts val="80"/>
              </a:spcBef>
            </a:pPr>
            <a:r>
              <a:rPr sz="2200" spc="15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ос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2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429"/>
            <a:ext cx="18370550" cy="108160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3636" y="1442859"/>
            <a:ext cx="997902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70" dirty="0">
                <a:solidFill>
                  <a:srgbClr val="FFAB40"/>
                </a:solidFill>
              </a:rPr>
              <a:t>Что</a:t>
            </a:r>
            <a:r>
              <a:rPr sz="4850" spc="-260" dirty="0">
                <a:solidFill>
                  <a:srgbClr val="FFAB40"/>
                </a:solidFill>
              </a:rPr>
              <a:t> </a:t>
            </a:r>
            <a:r>
              <a:rPr sz="4850" spc="-75" dirty="0">
                <a:solidFill>
                  <a:srgbClr val="FFAB40"/>
                </a:solidFill>
              </a:rPr>
              <a:t>такое</a:t>
            </a:r>
            <a:r>
              <a:rPr sz="4850" spc="-260" dirty="0">
                <a:solidFill>
                  <a:srgbClr val="FFAB40"/>
                </a:solidFill>
              </a:rPr>
              <a:t> </a:t>
            </a:r>
            <a:r>
              <a:rPr sz="4850" spc="-130" dirty="0">
                <a:solidFill>
                  <a:srgbClr val="FFAB40"/>
                </a:solidFill>
              </a:rPr>
              <a:t>цветовые</a:t>
            </a:r>
            <a:r>
              <a:rPr sz="4850" spc="-260" dirty="0">
                <a:solidFill>
                  <a:srgbClr val="FFAB40"/>
                </a:solidFill>
              </a:rPr>
              <a:t> </a:t>
            </a:r>
            <a:r>
              <a:rPr sz="4850" spc="-130" dirty="0">
                <a:solidFill>
                  <a:srgbClr val="FFAB40"/>
                </a:solidFill>
              </a:rPr>
              <a:t>каналы?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711903" y="2948546"/>
            <a:ext cx="8862060" cy="15862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85"/>
              </a:spcBef>
            </a:pP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Цветовые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каналы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— </a:t>
            </a:r>
            <a:r>
              <a:rPr sz="2050" spc="-15" dirty="0">
                <a:solidFill>
                  <a:srgbClr val="FFFFFF"/>
                </a:solidFill>
                <a:latin typeface="Verdana"/>
                <a:cs typeface="Verdana"/>
              </a:rPr>
              <a:t>это </a:t>
            </a:r>
            <a:r>
              <a:rPr sz="2050" b="1" spc="-55" dirty="0">
                <a:solidFill>
                  <a:srgbClr val="FFFFFF"/>
                </a:solidFill>
                <a:latin typeface="Verdana"/>
                <a:cs typeface="Verdana"/>
              </a:rPr>
              <a:t>основные </a:t>
            </a:r>
            <a:r>
              <a:rPr sz="2050" b="1" spc="-45" dirty="0">
                <a:solidFill>
                  <a:srgbClr val="FFFFFF"/>
                </a:solidFill>
                <a:latin typeface="Verdana"/>
                <a:cs typeface="Verdana"/>
              </a:rPr>
              <a:t>компоненты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изображения, 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которые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определяют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его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75" dirty="0">
                <a:solidFill>
                  <a:srgbClr val="FFFFFF"/>
                </a:solidFill>
                <a:latin typeface="Verdana"/>
                <a:cs typeface="Verdana"/>
              </a:rPr>
              <a:t>цвет.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Каждый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канал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40" dirty="0">
                <a:solidFill>
                  <a:srgbClr val="FFFFFF"/>
                </a:solidFill>
                <a:latin typeface="Verdana"/>
                <a:cs typeface="Verdana"/>
              </a:rPr>
              <a:t>(красный,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Verdana"/>
                <a:cs typeface="Verdana"/>
              </a:rPr>
              <a:t>зеленый, </a:t>
            </a:r>
            <a:r>
              <a:rPr sz="2050" spc="-7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синий)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хранит</a:t>
            </a:r>
            <a:r>
              <a:rPr sz="2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информацию</a:t>
            </a:r>
            <a:r>
              <a:rPr sz="2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-25" dirty="0">
                <a:solidFill>
                  <a:srgbClr val="FFFFFF"/>
                </a:solidFill>
                <a:latin typeface="Verdana"/>
                <a:cs typeface="Verdana"/>
              </a:rPr>
              <a:t>яркости</a:t>
            </a:r>
            <a:r>
              <a:rPr sz="2050" b="1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Verdana"/>
                <a:cs typeface="Verdana"/>
              </a:rPr>
              <a:t>соответствующего</a:t>
            </a:r>
            <a:r>
              <a:rPr sz="20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цвета.</a:t>
            </a:r>
            <a:endParaRPr sz="2050">
              <a:latin typeface="Verdana"/>
              <a:cs typeface="Verdana"/>
            </a:endParaRPr>
          </a:p>
          <a:p>
            <a:pPr algn="ctr">
              <a:lnSpc>
                <a:spcPts val="2400"/>
              </a:lnSpc>
            </a:pPr>
            <a:r>
              <a:rPr sz="2050" spc="14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18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-13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—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ю</a:t>
            </a:r>
            <a:r>
              <a:rPr sz="2050" spc="-1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b="1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b="1" spc="-1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b="1" spc="-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b="1" spc="-1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b="1" spc="-195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05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b="1" spc="-8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05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b="1" spc="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5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endParaRPr sz="2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методам,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позволяющим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скрывать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данные.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429"/>
            <a:ext cx="18370550" cy="104350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9936" y="1442859"/>
            <a:ext cx="832612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45" dirty="0">
                <a:solidFill>
                  <a:srgbClr val="FFAB40"/>
                </a:solidFill>
              </a:rPr>
              <a:t>История</a:t>
            </a:r>
            <a:r>
              <a:rPr sz="4850" spc="-280" dirty="0">
                <a:solidFill>
                  <a:srgbClr val="FFAB40"/>
                </a:solidFill>
              </a:rPr>
              <a:t> </a:t>
            </a:r>
            <a:r>
              <a:rPr sz="4850" spc="-90" dirty="0">
                <a:solidFill>
                  <a:srgbClr val="FFAB40"/>
                </a:solidFill>
              </a:rPr>
              <a:t>стеганографии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658918" y="2948546"/>
            <a:ext cx="8968105" cy="152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100"/>
              </a:spcBef>
            </a:pPr>
            <a:r>
              <a:rPr sz="1950" spc="20" dirty="0">
                <a:solidFill>
                  <a:srgbClr val="FFFFFF"/>
                </a:solidFill>
                <a:latin typeface="Verdana"/>
                <a:cs typeface="Verdana"/>
              </a:rPr>
              <a:t>Стеганография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имеет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Verdana"/>
                <a:cs typeface="Verdana"/>
              </a:rPr>
              <a:t>древние</a:t>
            </a:r>
            <a:r>
              <a:rPr sz="195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b="1" spc="-60" dirty="0">
                <a:solidFill>
                  <a:srgbClr val="FFFFFF"/>
                </a:solidFill>
                <a:latin typeface="Verdana"/>
                <a:cs typeface="Verdana"/>
              </a:rPr>
              <a:t>корни</a:t>
            </a:r>
            <a:r>
              <a:rPr sz="1950" spc="-6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начиная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7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Verdana"/>
                <a:cs typeface="Verdana"/>
              </a:rPr>
              <a:t>античных</a:t>
            </a:r>
            <a:r>
              <a:rPr sz="19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времен. </a:t>
            </a:r>
            <a:r>
              <a:rPr sz="1950" spc="-6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15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spc="80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1950" spc="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95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1950" spc="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950" spc="2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80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1950" spc="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spc="1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195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b="1" spc="-2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b="1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1950" b="1" spc="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950" b="1" spc="-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b="1" spc="5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1950" b="1" spc="-2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950" b="1" spc="-8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1950" b="1" spc="-7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1950" b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b="1" spc="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950" b="1" spc="-40" dirty="0">
                <a:solidFill>
                  <a:srgbClr val="FFFFFF"/>
                </a:solidFill>
                <a:latin typeface="Verdana"/>
                <a:cs typeface="Verdana"/>
              </a:rPr>
              <a:t>оо</a:t>
            </a:r>
            <a:r>
              <a:rPr sz="1950" b="1" spc="-2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1950" b="1" spc="-3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1950" b="1" spc="-2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b="1" spc="-2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95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950" b="1" spc="15" dirty="0">
                <a:solidFill>
                  <a:srgbClr val="FFFFFF"/>
                </a:solidFill>
                <a:latin typeface="Verdana"/>
                <a:cs typeface="Verdana"/>
              </a:rPr>
              <a:t>й</a:t>
            </a:r>
            <a:r>
              <a:rPr sz="1950" b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4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950" spc="6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950" spc="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950" spc="85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1950" spc="-114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1950" spc="35" dirty="0">
                <a:solidFill>
                  <a:srgbClr val="FFFFFF"/>
                </a:solidFill>
                <a:latin typeface="Verdana"/>
                <a:cs typeface="Verdana"/>
              </a:rPr>
              <a:t>политических </a:t>
            </a:r>
            <a:r>
              <a:rPr sz="1950" spc="-40" dirty="0">
                <a:solidFill>
                  <a:srgbClr val="FFFFFF"/>
                </a:solidFill>
                <a:latin typeface="Verdana"/>
                <a:cs typeface="Verdana"/>
              </a:rPr>
              <a:t>целях. </a:t>
            </a:r>
            <a:r>
              <a:rPr sz="1950" spc="50" dirty="0">
                <a:solidFill>
                  <a:srgbClr val="FFFFFF"/>
                </a:solidFill>
                <a:latin typeface="Verdana"/>
                <a:cs typeface="Verdana"/>
              </a:rPr>
              <a:t>С </a:t>
            </a:r>
            <a:r>
              <a:rPr sz="1950" spc="60" dirty="0">
                <a:solidFill>
                  <a:srgbClr val="FFFFFF"/>
                </a:solidFill>
                <a:latin typeface="Verdana"/>
                <a:cs typeface="Verdana"/>
              </a:rPr>
              <a:t>развитием 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технологий, </a:t>
            </a:r>
            <a:r>
              <a:rPr sz="1950" spc="40" dirty="0">
                <a:solidFill>
                  <a:srgbClr val="FFFFFF"/>
                </a:solidFill>
                <a:latin typeface="Verdana"/>
                <a:cs typeface="Verdana"/>
              </a:rPr>
              <a:t>методы </a:t>
            </a:r>
            <a:r>
              <a:rPr sz="19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30" dirty="0">
                <a:solidFill>
                  <a:srgbClr val="FFFFFF"/>
                </a:solidFill>
                <a:latin typeface="Verdana"/>
                <a:cs typeface="Verdana"/>
              </a:rPr>
              <a:t>стеганографии </a:t>
            </a:r>
            <a:r>
              <a:rPr sz="1950" spc="25" dirty="0">
                <a:solidFill>
                  <a:srgbClr val="FFFFFF"/>
                </a:solidFill>
                <a:latin typeface="Verdana"/>
                <a:cs typeface="Verdana"/>
              </a:rPr>
              <a:t>стали </a:t>
            </a:r>
            <a:r>
              <a:rPr sz="1950" spc="60" dirty="0">
                <a:solidFill>
                  <a:srgbClr val="FFFFFF"/>
                </a:solidFill>
                <a:latin typeface="Verdana"/>
                <a:cs typeface="Verdana"/>
              </a:rPr>
              <a:t>более </a:t>
            </a:r>
            <a:r>
              <a:rPr sz="1950" b="1" spc="-35" dirty="0">
                <a:solidFill>
                  <a:srgbClr val="FFFFFF"/>
                </a:solidFill>
                <a:latin typeface="Verdana"/>
                <a:cs typeface="Verdana"/>
              </a:rPr>
              <a:t>сложными </a:t>
            </a:r>
            <a:r>
              <a:rPr sz="1950" spc="110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950" spc="40" dirty="0">
                <a:solidFill>
                  <a:srgbClr val="FFFFFF"/>
                </a:solidFill>
                <a:latin typeface="Verdana"/>
                <a:cs typeface="Verdana"/>
              </a:rPr>
              <a:t>разнообразными, </a:t>
            </a:r>
            <a:r>
              <a:rPr sz="195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15" dirty="0">
                <a:solidFill>
                  <a:srgbClr val="FFFFFF"/>
                </a:solidFill>
                <a:latin typeface="Verdana"/>
                <a:cs typeface="Verdana"/>
              </a:rPr>
              <a:t>включая</a:t>
            </a:r>
            <a:r>
              <a:rPr sz="19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Verdana"/>
                <a:cs typeface="Verdana"/>
              </a:rPr>
              <a:t>использование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25" dirty="0">
                <a:solidFill>
                  <a:srgbClr val="FFFFFF"/>
                </a:solidFill>
                <a:latin typeface="Verdana"/>
                <a:cs typeface="Verdana"/>
              </a:rPr>
              <a:t>цифровых</a:t>
            </a:r>
            <a:r>
              <a:rPr sz="19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40" dirty="0">
                <a:solidFill>
                  <a:srgbClr val="FFFFFF"/>
                </a:solidFill>
                <a:latin typeface="Verdana"/>
                <a:cs typeface="Verdana"/>
              </a:rPr>
              <a:t>изображений.</a:t>
            </a:r>
            <a:endParaRPr sz="19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7430"/>
            <a:ext cx="18522950" cy="105112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0950" y="1232537"/>
            <a:ext cx="644969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65" dirty="0">
                <a:solidFill>
                  <a:srgbClr val="FFAB40"/>
                </a:solidFill>
              </a:rPr>
              <a:t>Принципы</a:t>
            </a:r>
            <a:r>
              <a:rPr sz="3450" spc="-180" dirty="0">
                <a:solidFill>
                  <a:srgbClr val="FFAB40"/>
                </a:solidFill>
              </a:rPr>
              <a:t> </a:t>
            </a:r>
            <a:r>
              <a:rPr sz="3450" spc="25" dirty="0">
                <a:solidFill>
                  <a:srgbClr val="FFAB40"/>
                </a:solidFill>
              </a:rPr>
              <a:t>с</a:t>
            </a:r>
            <a:r>
              <a:rPr sz="3450" dirty="0">
                <a:solidFill>
                  <a:srgbClr val="FFAB40"/>
                </a:solidFill>
              </a:rPr>
              <a:t>т</a:t>
            </a:r>
            <a:r>
              <a:rPr sz="3450" spc="-60" dirty="0">
                <a:solidFill>
                  <a:srgbClr val="FFAB40"/>
                </a:solidFill>
              </a:rPr>
              <a:t>еганог</a:t>
            </a:r>
            <a:r>
              <a:rPr sz="3450" spc="-110" dirty="0">
                <a:solidFill>
                  <a:srgbClr val="FFAB40"/>
                </a:solidFill>
              </a:rPr>
              <a:t>р</a:t>
            </a:r>
            <a:r>
              <a:rPr sz="3450" spc="-130" dirty="0">
                <a:solidFill>
                  <a:srgbClr val="FFAB40"/>
                </a:solidFill>
              </a:rPr>
              <a:t>афии</a:t>
            </a:r>
            <a:endParaRPr sz="3450" dirty="0"/>
          </a:p>
        </p:txBody>
      </p:sp>
      <p:sp>
        <p:nvSpPr>
          <p:cNvPr id="4" name="object 4"/>
          <p:cNvSpPr txBox="1"/>
          <p:nvPr/>
        </p:nvSpPr>
        <p:spPr>
          <a:xfrm>
            <a:off x="9130296" y="3423932"/>
            <a:ext cx="758190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100"/>
              </a:spcBef>
            </a:pP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Основные </a:t>
            </a:r>
            <a:r>
              <a:rPr sz="1650" b="1" spc="-20" dirty="0">
                <a:solidFill>
                  <a:srgbClr val="FFFFFF"/>
                </a:solidFill>
                <a:latin typeface="Verdana"/>
                <a:cs typeface="Verdana"/>
              </a:rPr>
              <a:t>принципы</a:t>
            </a:r>
            <a:r>
              <a:rPr sz="1650" b="1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стеганографии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включают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себя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скрытие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Verdana"/>
                <a:cs typeface="Verdana"/>
              </a:rPr>
              <a:t>информации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650" b="1" spc="-30" dirty="0">
                <a:solidFill>
                  <a:srgbClr val="FFFFFF"/>
                </a:solidFill>
                <a:latin typeface="Verdana"/>
                <a:cs typeface="Verdana"/>
              </a:rPr>
              <a:t>незаметных 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местах. </a:t>
            </a:r>
            <a:r>
              <a:rPr sz="1650" spc="-5" dirty="0">
                <a:solidFill>
                  <a:srgbClr val="FFFFFF"/>
                </a:solidFill>
                <a:latin typeface="Verdana"/>
                <a:cs typeface="Verdana"/>
              </a:rPr>
              <a:t>Это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может </a:t>
            </a:r>
            <a:r>
              <a:rPr sz="1650" spc="10" dirty="0">
                <a:solidFill>
                  <a:srgbClr val="FFFFFF"/>
                </a:solidFill>
                <a:latin typeface="Verdana"/>
                <a:cs typeface="Verdana"/>
              </a:rPr>
              <a:t>быть 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изменение </a:t>
            </a:r>
            <a:r>
              <a:rPr sz="165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значений пикселей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650" spc="5" dirty="0">
                <a:solidFill>
                  <a:srgbClr val="FFFFFF"/>
                </a:solidFill>
                <a:latin typeface="Verdana"/>
                <a:cs typeface="Verdana"/>
              </a:rPr>
              <a:t>цветовых </a:t>
            </a:r>
            <a:r>
              <a:rPr sz="1650" spc="-45" dirty="0">
                <a:solidFill>
                  <a:srgbClr val="FFFFFF"/>
                </a:solidFill>
                <a:latin typeface="Verdana"/>
                <a:cs typeface="Verdana"/>
              </a:rPr>
              <a:t>каналах, </a:t>
            </a:r>
            <a:r>
              <a:rPr sz="1650" spc="-5" dirty="0">
                <a:solidFill>
                  <a:srgbClr val="FFFFFF"/>
                </a:solidFill>
                <a:latin typeface="Verdana"/>
                <a:cs typeface="Verdana"/>
              </a:rPr>
              <a:t>что 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делает </a:t>
            </a:r>
            <a:r>
              <a:rPr sz="1650" spc="60" dirty="0">
                <a:solidFill>
                  <a:srgbClr val="FFFFFF"/>
                </a:solidFill>
                <a:latin typeface="Verdana"/>
                <a:cs typeface="Verdana"/>
              </a:rPr>
              <a:t>информацию </a:t>
            </a:r>
            <a:r>
              <a:rPr sz="1650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практически</a:t>
            </a:r>
            <a:r>
              <a:rPr sz="1650" spc="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spc="-5" dirty="0">
                <a:solidFill>
                  <a:srgbClr val="FFFFFF"/>
                </a:solidFill>
                <a:latin typeface="Verdana"/>
                <a:cs typeface="Verdana"/>
              </a:rPr>
              <a:t>невидимой</a:t>
            </a:r>
            <a:r>
              <a:rPr sz="1650" b="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35" dirty="0">
                <a:solidFill>
                  <a:srgbClr val="FFFFFF"/>
                </a:solidFill>
                <a:latin typeface="Verdana"/>
                <a:cs typeface="Verdana"/>
              </a:rPr>
              <a:t>для</a:t>
            </a:r>
            <a:r>
              <a:rPr sz="1650" spc="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Verdana"/>
                <a:cs typeface="Verdana"/>
              </a:rPr>
              <a:t>глаза.</a:t>
            </a:r>
            <a:r>
              <a:rPr sz="16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FFFFFF"/>
                </a:solidFill>
                <a:latin typeface="Verdana"/>
                <a:cs typeface="Verdana"/>
              </a:rPr>
              <a:t>Важно,</a:t>
            </a:r>
            <a:r>
              <a:rPr sz="165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15" dirty="0">
                <a:solidFill>
                  <a:srgbClr val="FFFFFF"/>
                </a:solidFill>
                <a:latin typeface="Verdana"/>
                <a:cs typeface="Verdana"/>
              </a:rPr>
              <a:t>чтобы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 скрытая 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650" spc="-8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1650" spc="11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1650" spc="16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spc="7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16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1650" spc="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65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1650" spc="6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spc="3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650" spc="-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spc="2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1650" spc="-1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16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165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1650" spc="5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1650" spc="2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1650" spc="-24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650">
              <a:latin typeface="Verdana"/>
              <a:cs typeface="Verdana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CA8450-62E0-484A-BFC6-BFC541A1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750" y="2178050"/>
            <a:ext cx="9850124" cy="7094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338"/>
            <a:ext cx="18446750" cy="104169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4860" y="3162275"/>
            <a:ext cx="5972810" cy="218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1000"/>
              </a:lnSpc>
              <a:spcBef>
                <a:spcPts val="100"/>
              </a:spcBef>
            </a:pP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Суще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тв</a:t>
            </a: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нес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00" spc="10" dirty="0">
                <a:solidFill>
                  <a:srgbClr val="FFFFFF"/>
                </a:solidFill>
                <a:latin typeface="Verdana"/>
                <a:cs typeface="Verdana"/>
              </a:rPr>
              <a:t>ль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b="1" spc="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00" b="1" spc="-15" dirty="0">
                <a:solidFill>
                  <a:srgbClr val="FFFFFF"/>
                </a:solidFill>
                <a:latin typeface="Verdana"/>
                <a:cs typeface="Verdana"/>
              </a:rPr>
              <a:t>дов</a:t>
            </a:r>
            <a:r>
              <a:rPr sz="2000" b="1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скрытия  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данных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Verdana"/>
                <a:cs typeface="Verdana"/>
              </a:rPr>
              <a:t>изоб</a:t>
            </a:r>
            <a:r>
              <a:rPr sz="2000" spc="8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ениях,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включая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SB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ast  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Signiﬁcant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Bit)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spc="-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(Disc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osine  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000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ans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00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m).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аждый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000" spc="-15" dirty="0">
                <a:solidFill>
                  <a:srgbClr val="FFFFFF"/>
                </a:solidFill>
                <a:latin typeface="Verdana"/>
                <a:cs typeface="Verdana"/>
              </a:rPr>
              <a:t>тих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одов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Verdana"/>
                <a:cs typeface="Verdana"/>
              </a:rPr>
              <a:t>име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т  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свои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Verdana"/>
                <a:cs typeface="Verdana"/>
              </a:rPr>
              <a:t>преимущес</a:t>
            </a:r>
            <a:r>
              <a:rPr sz="2000" b="1" spc="-45" dirty="0">
                <a:solidFill>
                  <a:srgbClr val="FFFFFF"/>
                </a:solidFill>
                <a:latin typeface="Verdana"/>
                <a:cs typeface="Verdana"/>
              </a:rPr>
              <a:t>тва</a:t>
            </a:r>
            <a:r>
              <a:rPr sz="2000" b="1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до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татки,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spc="55" dirty="0">
                <a:solidFill>
                  <a:srgbClr val="FFFFFF"/>
                </a:solidFill>
                <a:latin typeface="Verdana"/>
                <a:cs typeface="Verdana"/>
              </a:rPr>
              <a:t>орые  влия</a:t>
            </a:r>
            <a:r>
              <a:rPr sz="2000" spc="30" dirty="0">
                <a:solidFill>
                  <a:srgbClr val="FFFFFF"/>
                </a:solidFill>
                <a:latin typeface="Verdana"/>
                <a:cs typeface="Verdana"/>
              </a:rPr>
              <a:t>ю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аче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00" spc="25" dirty="0">
                <a:solidFill>
                  <a:srgbClr val="FFFFFF"/>
                </a:solidFill>
                <a:latin typeface="Verdana"/>
                <a:cs typeface="Verdana"/>
              </a:rPr>
              <a:t>тво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Verdana"/>
                <a:cs typeface="Verdana"/>
              </a:rPr>
              <a:t>изоб</a:t>
            </a:r>
            <a:r>
              <a:rPr sz="2000" spc="8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ения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безопасность</a:t>
            </a:r>
            <a:r>
              <a:rPr sz="20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скрытой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информации.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262880" cy="13671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260"/>
              </a:spcBef>
            </a:pPr>
            <a:r>
              <a:rPr sz="4400" spc="-35" dirty="0">
                <a:solidFill>
                  <a:srgbClr val="FFAB40"/>
                </a:solidFill>
              </a:rPr>
              <a:t>Методы </a:t>
            </a:r>
            <a:r>
              <a:rPr sz="4400" spc="-30" dirty="0">
                <a:solidFill>
                  <a:srgbClr val="FFAB40"/>
                </a:solidFill>
              </a:rPr>
              <a:t> скрытия</a:t>
            </a:r>
            <a:r>
              <a:rPr sz="4400" spc="-295" dirty="0">
                <a:solidFill>
                  <a:srgbClr val="FFAB40"/>
                </a:solidFill>
              </a:rPr>
              <a:t> </a:t>
            </a:r>
            <a:r>
              <a:rPr sz="4400" spc="-100" dirty="0">
                <a:solidFill>
                  <a:srgbClr val="FFAB40"/>
                </a:solidFill>
              </a:rPr>
              <a:t>данных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3E177A-B40F-47C6-A1D9-9335A983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950" y="320301"/>
            <a:ext cx="7839846" cy="44058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87FA8D-8327-49EE-86B2-3B61216D4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441" y="4921250"/>
            <a:ext cx="7869355" cy="48770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53786"/>
            <a:ext cx="18751550" cy="109186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5226" y="1442859"/>
            <a:ext cx="983551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45" dirty="0">
                <a:solidFill>
                  <a:srgbClr val="FFAB40"/>
                </a:solidFill>
              </a:rPr>
              <a:t>Применение</a:t>
            </a:r>
            <a:r>
              <a:rPr sz="4850" spc="-245" dirty="0">
                <a:solidFill>
                  <a:srgbClr val="FFAB40"/>
                </a:solidFill>
              </a:rPr>
              <a:t> </a:t>
            </a:r>
            <a:r>
              <a:rPr sz="4850" spc="-90" dirty="0">
                <a:solidFill>
                  <a:srgbClr val="FFAB40"/>
                </a:solidFill>
              </a:rPr>
              <a:t>стеганографии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670503" y="2958071"/>
            <a:ext cx="8945245" cy="1704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99"/>
              </a:lnSpc>
              <a:spcBef>
                <a:spcPts val="95"/>
              </a:spcBef>
            </a:pP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19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4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b="1" spc="-7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90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114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b="1" spc="-10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8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33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14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13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11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3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12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4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8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21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20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170" dirty="0">
                <a:solidFill>
                  <a:srgbClr val="FFFFFF"/>
                </a:solidFill>
                <a:latin typeface="Verdana"/>
                <a:cs typeface="Verdana"/>
              </a:rPr>
              <a:t>ю</a:t>
            </a:r>
            <a:r>
              <a:rPr sz="22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передавать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Verdana"/>
                <a:cs typeface="Verdana"/>
              </a:rPr>
              <a:t>ее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условиях,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Verdana"/>
                <a:cs typeface="Verdana"/>
              </a:rPr>
              <a:t>когда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обычные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методы</a:t>
            </a:r>
            <a:r>
              <a:rPr sz="2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Verdana"/>
                <a:cs typeface="Verdana"/>
              </a:rPr>
              <a:t>могут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erdana"/>
                <a:cs typeface="Verdana"/>
              </a:rPr>
              <a:t>быть </a:t>
            </a:r>
            <a:r>
              <a:rPr sz="2200" spc="-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не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э</a:t>
            </a:r>
            <a:r>
              <a:rPr sz="2200" b="1" spc="-210" dirty="0">
                <a:solidFill>
                  <a:srgbClr val="FFFFFF"/>
                </a:solidFill>
                <a:latin typeface="Verdana"/>
                <a:cs typeface="Verdana"/>
              </a:rPr>
              <a:t>фф</a:t>
            </a:r>
            <a:r>
              <a:rPr sz="2200" b="1" spc="-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b="1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200" b="1" spc="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20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1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200" b="1" spc="-4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b="1" spc="-114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b="1" spc="-2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b="1" spc="-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b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2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200" spc="10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90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2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20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200" spc="5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200" spc="7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200" spc="20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200" spc="10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200" spc="-3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53786"/>
            <a:ext cx="18300700" cy="107662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4226560" cy="1481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sz="4800" spc="-150" dirty="0">
                <a:solidFill>
                  <a:srgbClr val="FFAB40"/>
                </a:solidFill>
              </a:rPr>
              <a:t>П</a:t>
            </a:r>
            <a:r>
              <a:rPr sz="4800" spc="-10" dirty="0">
                <a:solidFill>
                  <a:srgbClr val="FFAB40"/>
                </a:solidFill>
              </a:rPr>
              <a:t>р</a:t>
            </a:r>
            <a:r>
              <a:rPr sz="4800" spc="-125" dirty="0">
                <a:solidFill>
                  <a:srgbClr val="FFAB40"/>
                </a:solidFill>
              </a:rPr>
              <a:t>о</a:t>
            </a:r>
            <a:r>
              <a:rPr sz="4800" spc="-135" dirty="0">
                <a:solidFill>
                  <a:srgbClr val="FFAB40"/>
                </a:solidFill>
              </a:rPr>
              <a:t>б</a:t>
            </a:r>
            <a:r>
              <a:rPr sz="4800" spc="-150" dirty="0">
                <a:solidFill>
                  <a:srgbClr val="FFAB40"/>
                </a:solidFill>
              </a:rPr>
              <a:t>л</a:t>
            </a:r>
            <a:r>
              <a:rPr sz="4800" spc="-80" dirty="0">
                <a:solidFill>
                  <a:srgbClr val="FFAB40"/>
                </a:solidFill>
              </a:rPr>
              <a:t>е</a:t>
            </a:r>
            <a:r>
              <a:rPr sz="4800" spc="-30" dirty="0">
                <a:solidFill>
                  <a:srgbClr val="FFAB40"/>
                </a:solidFill>
              </a:rPr>
              <a:t>м</a:t>
            </a:r>
            <a:r>
              <a:rPr sz="4800" spc="-229" dirty="0">
                <a:solidFill>
                  <a:srgbClr val="FFAB40"/>
                </a:solidFill>
              </a:rPr>
              <a:t>ы</a:t>
            </a:r>
            <a:r>
              <a:rPr sz="4800" spc="-245" dirty="0">
                <a:solidFill>
                  <a:srgbClr val="FFAB40"/>
                </a:solidFill>
              </a:rPr>
              <a:t> </a:t>
            </a:r>
            <a:r>
              <a:rPr sz="4800" spc="-5" dirty="0">
                <a:solidFill>
                  <a:srgbClr val="FFAB40"/>
                </a:solidFill>
              </a:rPr>
              <a:t>и  </a:t>
            </a:r>
            <a:r>
              <a:rPr sz="4800" spc="-200" dirty="0">
                <a:solidFill>
                  <a:srgbClr val="FFAB40"/>
                </a:solidFill>
              </a:rPr>
              <a:t>вызовы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954961" y="3240595"/>
            <a:ext cx="6230620" cy="2616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sz="2100" spc="16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10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100" spc="14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10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1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100" spc="1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20" dirty="0">
                <a:solidFill>
                  <a:srgbClr val="FFFFFF"/>
                </a:solidFill>
                <a:latin typeface="Verdana"/>
                <a:cs typeface="Verdana"/>
              </a:rPr>
              <a:t>я  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5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100" b="1" spc="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b="1" spc="-4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b="1" spc="-4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b="1" spc="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b="1" spc="-11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b="1" spc="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b="1" spc="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к 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0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6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вл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6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14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80" dirty="0">
                <a:solidFill>
                  <a:srgbClr val="FFFFFF"/>
                </a:solidFill>
                <a:latin typeface="Verdana"/>
                <a:cs typeface="Verdana"/>
              </a:rPr>
              <a:t>й  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4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ии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0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100" spc="135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10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ы 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b="1" spc="-3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100" b="1" spc="-4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b="1" spc="-5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100" b="1" spc="-11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b="1" spc="2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b="1" spc="-4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b="1" spc="2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b="1" spc="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b="1" spc="-4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100" b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ь  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до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ч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10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100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ь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6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т  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зл</a:t>
            </a:r>
            <a:r>
              <a:rPr sz="2100" spc="4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21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100" spc="-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100" spc="125" dirty="0">
                <a:solidFill>
                  <a:srgbClr val="FFFFFF"/>
                </a:solidFill>
                <a:latin typeface="Verdana"/>
                <a:cs typeface="Verdana"/>
              </a:rPr>
              <a:t>ш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-5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4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Verdana"/>
                <a:cs typeface="Verdana"/>
              </a:rPr>
              <a:t>и 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100" spc="6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-15" dirty="0">
                <a:solidFill>
                  <a:srgbClr val="FFFFFF"/>
                </a:solidFill>
                <a:latin typeface="Verdana"/>
                <a:cs typeface="Verdana"/>
              </a:rPr>
              <a:t>к</a:t>
            </a:r>
            <a:r>
              <a:rPr sz="2100" spc="95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100" spc="1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100" spc="14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3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до</a:t>
            </a:r>
            <a:r>
              <a:rPr sz="2100" spc="4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100" spc="85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100" spc="-3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53785"/>
            <a:ext cx="18288000" cy="107662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9144" y="1442859"/>
            <a:ext cx="8507730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65" dirty="0">
                <a:solidFill>
                  <a:srgbClr val="FFAB40"/>
                </a:solidFill>
              </a:rPr>
              <a:t>Будущее</a:t>
            </a:r>
            <a:r>
              <a:rPr sz="4850" spc="-285" dirty="0">
                <a:solidFill>
                  <a:srgbClr val="FFAB40"/>
                </a:solidFill>
              </a:rPr>
              <a:t> </a:t>
            </a:r>
            <a:r>
              <a:rPr sz="4850" spc="-90" dirty="0">
                <a:solidFill>
                  <a:srgbClr val="FFAB40"/>
                </a:solidFill>
              </a:rPr>
              <a:t>стеганографии</a:t>
            </a:r>
            <a:endParaRPr sz="4850"/>
          </a:p>
        </p:txBody>
      </p:sp>
      <p:sp>
        <p:nvSpPr>
          <p:cNvPr id="4" name="object 4"/>
          <p:cNvSpPr txBox="1"/>
          <p:nvPr/>
        </p:nvSpPr>
        <p:spPr>
          <a:xfrm>
            <a:off x="4699101" y="2948546"/>
            <a:ext cx="8888095" cy="158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99800"/>
              </a:lnSpc>
              <a:spcBef>
                <a:spcPts val="105"/>
              </a:spcBef>
            </a:pP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1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spc="-6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050" spc="2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190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10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-14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ий</a:t>
            </a:r>
            <a:r>
              <a:rPr sz="205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spc="-10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г</a:t>
            </a:r>
            <a:r>
              <a:rPr sz="2050" spc="114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я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050" spc="-120" dirty="0">
                <a:solidFill>
                  <a:srgbClr val="FFFFFF"/>
                </a:solidFill>
                <a:latin typeface="Verdana"/>
                <a:cs typeface="Verdana"/>
              </a:rPr>
              <a:t>у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050" spc="-5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-50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п</a:t>
            </a:r>
            <a:r>
              <a:rPr sz="2050" spc="12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ж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-15" dirty="0">
                <a:solidFill>
                  <a:srgbClr val="FFFFFF"/>
                </a:solidFill>
                <a:latin typeface="Verdana"/>
                <a:cs typeface="Verdana"/>
              </a:rPr>
              <a:t>ь  </a:t>
            </a:r>
            <a:r>
              <a:rPr sz="2050" b="1" spc="-75" dirty="0">
                <a:solidFill>
                  <a:srgbClr val="FFFFFF"/>
                </a:solidFill>
                <a:latin typeface="Verdana"/>
                <a:cs typeface="Verdana"/>
              </a:rPr>
              <a:t>эволюционировать</a:t>
            </a:r>
            <a:r>
              <a:rPr sz="2050" spc="-75" dirty="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Новые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методы </a:t>
            </a:r>
            <a:r>
              <a:rPr sz="2050" spc="95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алгоритмы </a:t>
            </a:r>
            <a:r>
              <a:rPr sz="2050" spc="-30" dirty="0">
                <a:solidFill>
                  <a:srgbClr val="FFFFFF"/>
                </a:solidFill>
                <a:latin typeface="Verdana"/>
                <a:cs typeface="Verdana"/>
              </a:rPr>
              <a:t>будут 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разрабатываться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для </a:t>
            </a:r>
            <a:r>
              <a:rPr sz="2050" spc="45" dirty="0">
                <a:solidFill>
                  <a:srgbClr val="FFFFFF"/>
                </a:solidFill>
                <a:latin typeface="Verdana"/>
                <a:cs typeface="Verdana"/>
              </a:rPr>
              <a:t>повышения </a:t>
            </a:r>
            <a:r>
              <a:rPr sz="2050" b="1" spc="-35" dirty="0">
                <a:solidFill>
                  <a:srgbClr val="FFFFFF"/>
                </a:solidFill>
                <a:latin typeface="Verdana"/>
                <a:cs typeface="Verdana"/>
              </a:rPr>
              <a:t>безопасности </a:t>
            </a:r>
            <a:r>
              <a:rPr sz="2050" spc="95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205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эффективности.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10" dirty="0">
                <a:solidFill>
                  <a:srgbClr val="FFFFFF"/>
                </a:solidFill>
                <a:latin typeface="Verdana"/>
                <a:cs typeface="Verdana"/>
              </a:rPr>
              <a:t>Мы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можем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ожидать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дальнейшего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Verdana"/>
                <a:cs typeface="Verdana"/>
              </a:rPr>
              <a:t>применения</a:t>
            </a:r>
            <a:r>
              <a:rPr sz="20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2050" spc="-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b="1" spc="-40" dirty="0">
                <a:solidFill>
                  <a:srgbClr val="FFFFFF"/>
                </a:solidFill>
                <a:latin typeface="Verdana"/>
                <a:cs typeface="Verdana"/>
              </a:rPr>
              <a:t>ц</a:t>
            </a:r>
            <a:r>
              <a:rPr sz="2050" b="1" spc="-1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b="1" spc="-195" dirty="0">
                <a:solidFill>
                  <a:srgbClr val="FFFFFF"/>
                </a:solidFill>
                <a:latin typeface="Verdana"/>
                <a:cs typeface="Verdana"/>
              </a:rPr>
              <a:t>ф</a:t>
            </a:r>
            <a:r>
              <a:rPr sz="2050" b="1" spc="-1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b="1" spc="-114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50" b="1" spc="-6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b="1" spc="-1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50" b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85" dirty="0">
                <a:solidFill>
                  <a:srgbClr val="FFFFFF"/>
                </a:solidFill>
                <a:latin typeface="Verdana"/>
                <a:cs typeface="Verdana"/>
              </a:rPr>
              <a:t>м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120" dirty="0">
                <a:solidFill>
                  <a:srgbClr val="FFFFFF"/>
                </a:solidFill>
                <a:latin typeface="Verdana"/>
                <a:cs typeface="Verdana"/>
              </a:rPr>
              <a:t>р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-3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35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85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050" spc="40" dirty="0">
                <a:solidFill>
                  <a:srgbClr val="FFFFFF"/>
                </a:solidFill>
                <a:latin typeface="Verdana"/>
                <a:cs typeface="Verdana"/>
              </a:rPr>
              <a:t>е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Verdana"/>
                <a:cs typeface="Verdana"/>
              </a:rPr>
              <a:t>о</a:t>
            </a:r>
            <a:r>
              <a:rPr sz="2050" spc="80" dirty="0">
                <a:solidFill>
                  <a:srgbClr val="FFFFFF"/>
                </a:solidFill>
                <a:latin typeface="Verdana"/>
                <a:cs typeface="Verdana"/>
              </a:rPr>
              <a:t>б</a:t>
            </a:r>
            <a:r>
              <a:rPr sz="2050" spc="15" dirty="0">
                <a:solidFill>
                  <a:srgbClr val="FFFFFF"/>
                </a:solidFill>
                <a:latin typeface="Verdana"/>
                <a:cs typeface="Verdana"/>
              </a:rPr>
              <a:t>л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30" dirty="0">
                <a:solidFill>
                  <a:srgbClr val="FFFFFF"/>
                </a:solidFill>
                <a:latin typeface="Verdana"/>
                <a:cs typeface="Verdana"/>
              </a:rPr>
              <a:t>с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95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Verdana"/>
                <a:cs typeface="Verdana"/>
              </a:rPr>
              <a:t>з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щ</a:t>
            </a: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и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т</a:t>
            </a:r>
            <a:r>
              <a:rPr sz="2050" spc="-20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0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Verdana"/>
                <a:cs typeface="Verdana"/>
              </a:rPr>
              <a:t>д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а</a:t>
            </a:r>
            <a:r>
              <a:rPr sz="2050" spc="70" dirty="0">
                <a:solidFill>
                  <a:srgbClr val="FFFFFF"/>
                </a:solidFill>
                <a:latin typeface="Verdana"/>
                <a:cs typeface="Verdana"/>
              </a:rPr>
              <a:t>нн</a:t>
            </a: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ы</a:t>
            </a:r>
            <a:r>
              <a:rPr sz="2050" spc="-140" dirty="0">
                <a:solidFill>
                  <a:srgbClr val="FFFFFF"/>
                </a:solidFill>
                <a:latin typeface="Verdana"/>
                <a:cs typeface="Verdana"/>
              </a:rPr>
              <a:t>х</a:t>
            </a:r>
            <a:r>
              <a:rPr sz="2050" spc="-3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428</Words>
  <Application>Microsoft Office PowerPoint</Application>
  <PresentationFormat>Произвольный</PresentationFormat>
  <Paragraphs>28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Calibri</vt:lpstr>
      <vt:lpstr>Verdana</vt:lpstr>
      <vt:lpstr>Office Theme</vt:lpstr>
      <vt:lpstr>Использование цветовых каналов для стеганографии в изображениях</vt:lpstr>
      <vt:lpstr>Введение в  стеганографию</vt:lpstr>
      <vt:lpstr>Что такое цветовые каналы?</vt:lpstr>
      <vt:lpstr>История стеганографии</vt:lpstr>
      <vt:lpstr>Принципы стеганографии</vt:lpstr>
      <vt:lpstr>Методы  скрытия данных</vt:lpstr>
      <vt:lpstr>Применение стеганографии</vt:lpstr>
      <vt:lpstr>Проблемы и  вызовы</vt:lpstr>
      <vt:lpstr>Будущее стеганографии</vt:lpstr>
      <vt:lpstr>Творческий подход к стеганографии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Тайны цветовых каналов:  Искусство стеганографии  в изображениях</dc:title>
  <cp:lastModifiedBy>Halwa Эм</cp:lastModifiedBy>
  <cp:revision>19</cp:revision>
  <dcterms:created xsi:type="dcterms:W3CDTF">2024-09-22T14:02:58Z</dcterms:created>
  <dcterms:modified xsi:type="dcterms:W3CDTF">2024-09-29T09:51:00Z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2024-09-22T00:00:00Z</vt:filetime>
  </property>
</Properties>
</file>